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6858000" cx="9144000"/>
  <p:notesSz cx="6858000" cy="9144000"/>
  <p:embeddedFontLst>
    <p:embeddedFont>
      <p:font typeface="Miriam Libre"/>
      <p:regular r:id="rId48"/>
      <p:bold r:id="rId49"/>
    </p:embeddedFont>
    <p:embeddedFont>
      <p:font typeface="Permanent Marker"/>
      <p:regular r:id="rId50"/>
    </p:embeddedFont>
    <p:embeddedFont>
      <p:font typeface="Pacifico"/>
      <p:regular r:id="rId51"/>
    </p:embeddedFont>
    <p:embeddedFont>
      <p:font typeface="Work Sans"/>
      <p:regular r:id="rId52"/>
      <p:bold r:id="rId53"/>
    </p:embeddedFont>
    <p:embeddedFont>
      <p:font typeface="Barlow"/>
      <p:regular r:id="rId54"/>
      <p:bold r:id="rId55"/>
      <p:italic r:id="rId56"/>
      <p:boldItalic r:id="rId57"/>
    </p:embeddedFont>
    <p:embeddedFont>
      <p:font typeface="Alegreya"/>
      <p:regular r:id="rId58"/>
      <p:bold r:id="rId59"/>
      <p:italic r:id="rId60"/>
      <p:boldItalic r:id="rId61"/>
    </p:embeddedFont>
    <p:embeddedFont>
      <p:font typeface="Lobster"/>
      <p:regular r:id="rId62"/>
    </p:embeddedFont>
    <p:embeddedFont>
      <p:font typeface="Amatic SC"/>
      <p:regular r:id="rId63"/>
      <p:bold r:id="rId64"/>
    </p:embeddedFont>
    <p:embeddedFont>
      <p:font typeface="Spectral"/>
      <p:regular r:id="rId65"/>
      <p:bold r:id="rId66"/>
      <p:italic r:id="rId67"/>
      <p:boldItalic r:id="rId68"/>
    </p:embeddedFont>
    <p:embeddedFont>
      <p:font typeface="Bree Serif"/>
      <p:regular r:id="rId69"/>
    </p:embeddedFont>
    <p:embeddedFont>
      <p:font typeface="Barlow Light"/>
      <p:regular r:id="rId70"/>
      <p:bold r:id="rId71"/>
      <p:italic r:id="rId72"/>
      <p:boldItalic r:id="rId73"/>
    </p:embeddedFont>
    <p:embeddedFont>
      <p:font typeface="Comfortaa"/>
      <p:regular r:id="rId74"/>
      <p:bold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MiriamLibre-regular.fntdata"/><Relationship Id="rId47" Type="http://schemas.openxmlformats.org/officeDocument/2006/relationships/slide" Target="slides/slide42.xml"/><Relationship Id="rId49" Type="http://schemas.openxmlformats.org/officeDocument/2006/relationships/font" Target="fonts/MiriamLibr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BarlowLight-boldItalic.fntdata"/><Relationship Id="rId72" Type="http://schemas.openxmlformats.org/officeDocument/2006/relationships/font" Target="fonts/BarlowLight-italic.fntdata"/><Relationship Id="rId31" Type="http://schemas.openxmlformats.org/officeDocument/2006/relationships/slide" Target="slides/slide26.xml"/><Relationship Id="rId75" Type="http://schemas.openxmlformats.org/officeDocument/2006/relationships/font" Target="fonts/Comfortaa-bold.fntdata"/><Relationship Id="rId30" Type="http://schemas.openxmlformats.org/officeDocument/2006/relationships/slide" Target="slides/slide25.xml"/><Relationship Id="rId74" Type="http://schemas.openxmlformats.org/officeDocument/2006/relationships/font" Target="fonts/Comfortaa-regular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BarlowLight-bold.fntdata"/><Relationship Id="rId70" Type="http://schemas.openxmlformats.org/officeDocument/2006/relationships/font" Target="fonts/BarlowLight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obster-regular.fntdata"/><Relationship Id="rId61" Type="http://schemas.openxmlformats.org/officeDocument/2006/relationships/font" Target="fonts/Alegreya-boldItalic.fntdata"/><Relationship Id="rId20" Type="http://schemas.openxmlformats.org/officeDocument/2006/relationships/slide" Target="slides/slide15.xml"/><Relationship Id="rId64" Type="http://schemas.openxmlformats.org/officeDocument/2006/relationships/font" Target="fonts/AmaticSC-bold.fntdata"/><Relationship Id="rId63" Type="http://schemas.openxmlformats.org/officeDocument/2006/relationships/font" Target="fonts/AmaticSC-regular.fntdata"/><Relationship Id="rId22" Type="http://schemas.openxmlformats.org/officeDocument/2006/relationships/slide" Target="slides/slide17.xml"/><Relationship Id="rId66" Type="http://schemas.openxmlformats.org/officeDocument/2006/relationships/font" Target="fonts/Spectral-bold.fntdata"/><Relationship Id="rId21" Type="http://schemas.openxmlformats.org/officeDocument/2006/relationships/slide" Target="slides/slide16.xml"/><Relationship Id="rId65" Type="http://schemas.openxmlformats.org/officeDocument/2006/relationships/font" Target="fonts/Spectral-regular.fntdata"/><Relationship Id="rId24" Type="http://schemas.openxmlformats.org/officeDocument/2006/relationships/slide" Target="slides/slide19.xml"/><Relationship Id="rId68" Type="http://schemas.openxmlformats.org/officeDocument/2006/relationships/font" Target="fonts/Spectral-boldItalic.fntdata"/><Relationship Id="rId23" Type="http://schemas.openxmlformats.org/officeDocument/2006/relationships/slide" Target="slides/slide18.xml"/><Relationship Id="rId67" Type="http://schemas.openxmlformats.org/officeDocument/2006/relationships/font" Target="fonts/Spectral-italic.fntdata"/><Relationship Id="rId60" Type="http://schemas.openxmlformats.org/officeDocument/2006/relationships/font" Target="fonts/Alegreya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BreeSerif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acifico-regular.fntdata"/><Relationship Id="rId50" Type="http://schemas.openxmlformats.org/officeDocument/2006/relationships/font" Target="fonts/PermanentMarker-regular.fntdata"/><Relationship Id="rId53" Type="http://schemas.openxmlformats.org/officeDocument/2006/relationships/font" Target="fonts/WorkSans-bold.fntdata"/><Relationship Id="rId52" Type="http://schemas.openxmlformats.org/officeDocument/2006/relationships/font" Target="fonts/WorkSans-regular.fntdata"/><Relationship Id="rId11" Type="http://schemas.openxmlformats.org/officeDocument/2006/relationships/slide" Target="slides/slide6.xml"/><Relationship Id="rId55" Type="http://schemas.openxmlformats.org/officeDocument/2006/relationships/font" Target="fonts/Barlow-bold.fntdata"/><Relationship Id="rId10" Type="http://schemas.openxmlformats.org/officeDocument/2006/relationships/slide" Target="slides/slide5.xml"/><Relationship Id="rId54" Type="http://schemas.openxmlformats.org/officeDocument/2006/relationships/font" Target="fonts/Barlow-regular.fntdata"/><Relationship Id="rId13" Type="http://schemas.openxmlformats.org/officeDocument/2006/relationships/slide" Target="slides/slide8.xml"/><Relationship Id="rId57" Type="http://schemas.openxmlformats.org/officeDocument/2006/relationships/font" Target="fonts/Barlow-boldItalic.fntdata"/><Relationship Id="rId12" Type="http://schemas.openxmlformats.org/officeDocument/2006/relationships/slide" Target="slides/slide7.xml"/><Relationship Id="rId56" Type="http://schemas.openxmlformats.org/officeDocument/2006/relationships/font" Target="fonts/Barlow-italic.fntdata"/><Relationship Id="rId15" Type="http://schemas.openxmlformats.org/officeDocument/2006/relationships/slide" Target="slides/slide10.xml"/><Relationship Id="rId59" Type="http://schemas.openxmlformats.org/officeDocument/2006/relationships/font" Target="fonts/Alegreya-bold.fntdata"/><Relationship Id="rId14" Type="http://schemas.openxmlformats.org/officeDocument/2006/relationships/slide" Target="slides/slide9.xml"/><Relationship Id="rId58" Type="http://schemas.openxmlformats.org/officeDocument/2006/relationships/font" Target="fonts/Alegrey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f391192_0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ed75ccf_07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5f391192_07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2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4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22222"/>
                </a:solidFill>
                <a:highlight>
                  <a:schemeClr val="lt1"/>
                </a:highlight>
              </a:rPr>
              <a:t>It allows one to say that the presence of a risk factor increases the odds of a given outcome by a specific factor. The model is a direct probability model and not a classifier.</a:t>
            </a:r>
            <a:endParaRPr sz="24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79806cc3d_3_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79806cc3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ed75ccf_010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5ed75ccf_011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79806cc3d_3_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79806cc3d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https://youtopiaproject.com/youtopia-16-assessment/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79806cc3d_8_2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79806cc3d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https://www.twenty20.com/photos/1825e01e-3a43-43a8-929e-e0daa7d09cd1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79806cc3d_5_3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79806cc3d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06f1c2d_3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5ed75ccf_09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79806cc3d_8_1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79806cc3d_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79806cc3d_8_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79806cc3d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904817b12_4_3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904817b12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904817b12_4_3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904817b12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904817b12_4_4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904817b12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904817b12_4_4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904817b12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904817b12_4_5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904817b12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904817b12_4_6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904817b12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904817b12_4_6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904817b12_4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79806cc3d_5_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79806cc3d_5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79806cc3d_5_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79806cc3d_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600d9b7bb_0_1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600d9b7b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904817b12_4_7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904817b12_4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904817b12_4_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904817b1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904817b12_0_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904817b1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904817b12_4_8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904817b12_4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904817b12_0_1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904817b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904817b12_4_1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904817b12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(also review stop words list)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79806cc3d_8_4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79806cc3d_8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f391192_02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79806cc3d_5_1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79806cc3d_5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5ed75ccf_013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5ed75ccf_02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f391192_0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1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f391192_01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f391192_05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ed75ccf_03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22525" y="2655767"/>
            <a:ext cx="48990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12"/>
            <a:ext cx="1564584" cy="37667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082502" y="-85393"/>
            <a:ext cx="1390929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295744" y="4098187"/>
            <a:ext cx="1852856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3215987"/>
            <a:ext cx="1768658" cy="3642002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hird">
  <p:cSld name="BLANK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1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348000" y="6178500"/>
            <a:ext cx="4479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"/>
          <p:cNvSpPr txBox="1"/>
          <p:nvPr>
            <p:ph idx="12" type="sldNum"/>
          </p:nvPr>
        </p:nvSpPr>
        <p:spPr>
          <a:xfrm>
            <a:off x="4116400" y="6409833"/>
            <a:ext cx="9111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2" name="Google Shape;242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3" name="Google Shape;243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6" name="Google Shape;246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p1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" name="Google Shape;250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17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4" name="Google Shape;254;p17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5" name="Google Shape;255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1" name="Google Shape;261;p19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2" name="Google Shape;262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5" name="Google Shape;265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9" name="Google Shape;269;p21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0" name="Google Shape;270;p21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" name="Google Shape;271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 txBox="1"/>
          <p:nvPr>
            <p:ph type="ctrTitle"/>
          </p:nvPr>
        </p:nvSpPr>
        <p:spPr>
          <a:xfrm>
            <a:off x="2626350" y="2517533"/>
            <a:ext cx="38913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3"/>
          <p:cNvSpPr txBox="1"/>
          <p:nvPr>
            <p:ph idx="1" type="subTitle"/>
          </p:nvPr>
        </p:nvSpPr>
        <p:spPr>
          <a:xfrm>
            <a:off x="2626350" y="4193139"/>
            <a:ext cx="38913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51" name="Google Shape;51;p3"/>
          <p:cNvGrpSpPr/>
          <p:nvPr/>
        </p:nvGrpSpPr>
        <p:grpSpPr>
          <a:xfrm rot="-5400000">
            <a:off x="7252046" y="745210"/>
            <a:ext cx="1631678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536632" y="3844390"/>
            <a:ext cx="1475160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74" name="Google Shape;274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7" name="Google Shape;277;p23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8" name="Google Shape;278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2454800" y="0"/>
            <a:ext cx="42345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4"/>
          <p:cNvSpPr/>
          <p:nvPr/>
        </p:nvSpPr>
        <p:spPr>
          <a:xfrm rot="-5400000">
            <a:off x="4348000" y="6178500"/>
            <a:ext cx="4479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2848484" y="1100567"/>
            <a:ext cx="3447000" cy="46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indent="-3810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indent="-3810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indent="-3810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63" name="Google Shape;63;p4"/>
          <p:cNvSpPr txBox="1"/>
          <p:nvPr/>
        </p:nvSpPr>
        <p:spPr>
          <a:xfrm>
            <a:off x="3593400" y="258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b="1" sz="7200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/>
          <p:nvPr>
            <p:ph idx="12" type="sldNum"/>
          </p:nvPr>
        </p:nvSpPr>
        <p:spPr>
          <a:xfrm>
            <a:off x="4116400" y="6410000"/>
            <a:ext cx="9111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6876950" y="4453360"/>
            <a:ext cx="2267050" cy="2404440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rect b="b" l="l" r="r" t="t"/>
              <a:pathLst>
                <a:path extrusionOk="0" h="120000" w="12000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rect b="b" l="l" r="r" t="t"/>
              <a:pathLst>
                <a:path extrusionOk="0" h="120000" w="12000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rect b="b" l="l" r="r" t="t"/>
              <a:pathLst>
                <a:path extrusionOk="0" h="120000" w="12000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rect b="b" l="l" r="r" t="t"/>
              <a:pathLst>
                <a:path extrusionOk="0" h="120000" w="12000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rect b="b" l="l" r="r" t="t"/>
              <a:pathLst>
                <a:path extrusionOk="0" h="120000" w="12000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rect b="b" l="l" r="r" t="t"/>
              <a:pathLst>
                <a:path extrusionOk="0" h="120000" w="12000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rect b="b" l="l" r="r" t="t"/>
              <a:pathLst>
                <a:path extrusionOk="0" h="120000" w="12000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-29"/>
            <a:ext cx="2266938" cy="2338875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rect b="b" l="l" r="r" t="t"/>
              <a:pathLst>
                <a:path extrusionOk="0" h="120000" w="12000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rect b="b" l="l" r="r" t="t"/>
              <a:pathLst>
                <a:path extrusionOk="0" h="120000" w="12000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rect b="b" l="l" r="r" t="t"/>
              <a:pathLst>
                <a:path extrusionOk="0" h="120000" w="12000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rect b="b" l="l" r="r" t="t"/>
              <a:pathLst>
                <a:path extrusionOk="0" h="120000" w="12000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 txBox="1"/>
          <p:nvPr>
            <p:ph idx="12" type="sldNum"/>
          </p:nvPr>
        </p:nvSpPr>
        <p:spPr>
          <a:xfrm>
            <a:off x="8808000" y="294437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1" type="body"/>
          </p:nvPr>
        </p:nvSpPr>
        <p:spPr>
          <a:xfrm>
            <a:off x="457200" y="2209800"/>
            <a:ext cx="5138700" cy="42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89" name="Google Shape;89;p5"/>
          <p:cNvGrpSpPr/>
          <p:nvPr/>
        </p:nvGrpSpPr>
        <p:grpSpPr>
          <a:xfrm>
            <a:off x="6422240" y="-111"/>
            <a:ext cx="1652475" cy="3026924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rect b="b" l="l" r="r" t="t"/>
              <a:pathLst>
                <a:path extrusionOk="0" h="120000" w="12000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3566366"/>
            <a:ext cx="1551087" cy="3291418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6"/>
          <p:cNvSpPr txBox="1"/>
          <p:nvPr>
            <p:ph idx="1" type="body"/>
          </p:nvPr>
        </p:nvSpPr>
        <p:spPr>
          <a:xfrm>
            <a:off x="457200" y="2229733"/>
            <a:ext cx="2494200" cy="4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6" name="Google Shape;116;p6"/>
          <p:cNvSpPr txBox="1"/>
          <p:nvPr>
            <p:ph idx="2" type="body"/>
          </p:nvPr>
        </p:nvSpPr>
        <p:spPr>
          <a:xfrm>
            <a:off x="3101652" y="2229733"/>
            <a:ext cx="2494200" cy="4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7" name="Google Shape;117;p6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-28"/>
            <a:ext cx="1882725" cy="3261518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rect b="b" l="l" r="r" t="t"/>
              <a:pathLst>
                <a:path extrusionOk="0" h="120000" w="12000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rect b="b" l="l" r="r" t="t"/>
              <a:pathLst>
                <a:path extrusionOk="0" h="120000" w="12000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rect b="b" l="l" r="r" t="t"/>
              <a:pathLst>
                <a:path extrusionOk="0" h="120000" w="12000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4375046"/>
            <a:ext cx="2149388" cy="2482738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rect b="b" l="l" r="r" t="t"/>
              <a:pathLst>
                <a:path extrusionOk="0" h="120000" w="12000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rect b="b" l="l" r="r" t="t"/>
              <a:pathLst>
                <a:path extrusionOk="0" h="120000" w="12000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" name="Google Shape;146;p7"/>
          <p:cNvSpPr txBox="1"/>
          <p:nvPr>
            <p:ph idx="1" type="body"/>
          </p:nvPr>
        </p:nvSpPr>
        <p:spPr>
          <a:xfrm>
            <a:off x="457200" y="2215433"/>
            <a:ext cx="1656300" cy="4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7"/>
          <p:cNvSpPr txBox="1"/>
          <p:nvPr>
            <p:ph idx="2" type="body"/>
          </p:nvPr>
        </p:nvSpPr>
        <p:spPr>
          <a:xfrm>
            <a:off x="2198350" y="2215433"/>
            <a:ext cx="1656300" cy="4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7"/>
          <p:cNvSpPr txBox="1"/>
          <p:nvPr>
            <p:ph idx="3" type="body"/>
          </p:nvPr>
        </p:nvSpPr>
        <p:spPr>
          <a:xfrm>
            <a:off x="3939500" y="2215433"/>
            <a:ext cx="1656300" cy="4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7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6405913" y="-45"/>
            <a:ext cx="2347900" cy="3026791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rect b="b" l="l" r="r" t="t"/>
              <a:pathLst>
                <a:path extrusionOk="0" h="120000" w="12000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rect b="b" l="l" r="r" t="t"/>
              <a:pathLst>
                <a:path extrusionOk="0" h="120000" w="12000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rect b="b" l="l" r="r" t="t"/>
              <a:pathLst>
                <a:path extrusionOk="0" h="120000" w="12000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rect b="b" l="l" r="r" t="t"/>
              <a:pathLst>
                <a:path extrusionOk="0" h="120000" w="12000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6707938" y="3930540"/>
            <a:ext cx="1732075" cy="2927244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8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707938" y="3930540"/>
            <a:ext cx="1732075" cy="2927244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6518888" y="184"/>
            <a:ext cx="1551087" cy="3291418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 txBox="1"/>
          <p:nvPr>
            <p:ph idx="1" type="body"/>
          </p:nvPr>
        </p:nvSpPr>
        <p:spPr>
          <a:xfrm>
            <a:off x="6390750" y="586000"/>
            <a:ext cx="2122500" cy="568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223" name="Google Shape;223;p9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half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A5B0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2209800"/>
            <a:ext cx="5138700" cy="42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9" name="Google Shape;239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bobbyinfj/projects/tree/master/510%20Project-%20Categorical%20Respons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pedia.org/wiki/Statistics" TargetMode="External"/><Relationship Id="rId4" Type="http://schemas.openxmlformats.org/officeDocument/2006/relationships/hyperlink" Target="https://en.wikipedia.org/wiki/Logistic_regression#cite_note-Freedman09-1" TargetMode="External"/><Relationship Id="rId5" Type="http://schemas.openxmlformats.org/officeDocument/2006/relationships/hyperlink" Target="https://en.wikipedia.org/wiki/Regression_analysis" TargetMode="External"/><Relationship Id="rId6" Type="http://schemas.openxmlformats.org/officeDocument/2006/relationships/hyperlink" Target="https://en.wikipedia.org/wiki/Dependent_and_independent_variables" TargetMode="External"/><Relationship Id="rId7" Type="http://schemas.openxmlformats.org/officeDocument/2006/relationships/hyperlink" Target="https://en.wikipedia.org/wiki/Categorical_variabl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youtopiaproject.com/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kaggle.com/datasnaek/mbti-type/data" TargetMode="External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en.wikipedia.org/wiki/Ordinal_regression" TargetMode="External"/><Relationship Id="rId4" Type="http://schemas.openxmlformats.org/officeDocument/2006/relationships/hyperlink" Target="https://www.kaggle.com/uciml/red-wine-quality-cortez-et-al-2009" TargetMode="External"/><Relationship Id="rId5" Type="http://schemas.openxmlformats.org/officeDocument/2006/relationships/hyperlink" Target="https://en.wikipedia.org/wiki/Ordered_logit" TargetMode="External"/><Relationship Id="rId6" Type="http://schemas.openxmlformats.org/officeDocument/2006/relationships/hyperlink" Target="https://stats.idre.ucla.edu/r/dae/ordinal-logistic-regression/" TargetMode="External"/><Relationship Id="rId7" Type="http://schemas.openxmlformats.org/officeDocument/2006/relationships/hyperlink" Target="http://www.ucd.ie/statdept/classpages/categorical_data_analysis/cda1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analyticsvidhya.com/blog/2015/08/comprehensive-guide-regression/" TargetMode="External"/><Relationship Id="rId4" Type="http://schemas.openxmlformats.org/officeDocument/2006/relationships/hyperlink" Target="https://www.r-bloggers.com/how-to-perform-a-logistic-regression-in-r/" TargetMode="External"/><Relationship Id="rId5" Type="http://schemas.openxmlformats.org/officeDocument/2006/relationships/hyperlink" Target="https://www.analyticsvidhya.com/blog/2015/10/basics-logistic-regression/" TargetMode="External"/><Relationship Id="rId6" Type="http://schemas.openxmlformats.org/officeDocument/2006/relationships/hyperlink" Target="https://towardsdatascience.com/logistic-regression-using-python-sklearn-numpy-mnist-handwriting-recognition-matplotlib-a6b31e2b166a" TargetMode="External"/><Relationship Id="rId7" Type="http://schemas.openxmlformats.org/officeDocument/2006/relationships/hyperlink" Target="http://support.sas.com/documentation/cdl/en/statug/63962/HTML/default/viewer.htm#statug_logistic_sect060.htm" TargetMode="External"/><Relationship Id="rId8" Type="http://schemas.openxmlformats.org/officeDocument/2006/relationships/hyperlink" Target="http://scikit-learn.org/stable/auto_examples/feature_selection/plot_rfe_with_cross_validation.html#sphx-glr-auto-examples-feature-selection-plot-rfe-with-cross-validation-py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jpg"/><Relationship Id="rId4" Type="http://schemas.openxmlformats.org/officeDocument/2006/relationships/hyperlink" Target="https://github.com/bobbyinfj/projects/tree/master/510%20Project-%20Categorical%20Response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ctrTitle"/>
          </p:nvPr>
        </p:nvSpPr>
        <p:spPr>
          <a:xfrm>
            <a:off x="1232850" y="1801833"/>
            <a:ext cx="65379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Multivariate Regression with Categorical Responses</a:t>
            </a:r>
            <a:endParaRPr sz="3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1995750" y="3559151"/>
            <a:ext cx="5012100" cy="100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Robert Nakano 	 robertnakano@gmail.com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Sunny Jelokhani   afsanehkhani35@gmail.com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Ziyi Wang              joannewangziyi@gmail.com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</p:txBody>
      </p:sp>
      <p:sp>
        <p:nvSpPr>
          <p:cNvPr id="287" name="Google Shape;287;p25"/>
          <p:cNvSpPr txBox="1"/>
          <p:nvPr/>
        </p:nvSpPr>
        <p:spPr>
          <a:xfrm>
            <a:off x="2548375" y="4821275"/>
            <a:ext cx="42210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Github: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https://github.com/bobbyinfj/projects/tree/master/510%20Project-%20Categorical%20Response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/>
          <p:nvPr>
            <p:ph idx="1" type="body"/>
          </p:nvPr>
        </p:nvSpPr>
        <p:spPr>
          <a:xfrm>
            <a:off x="6238275" y="2620850"/>
            <a:ext cx="2964000" cy="3071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38761D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</a:t>
            </a:r>
            <a:r>
              <a:rPr lang="en" sz="20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statistics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logistic regression, or logit regression, or logit model</a:t>
            </a:r>
            <a:r>
              <a:rPr lang="en" sz="20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[1]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</a:t>
            </a:r>
            <a:r>
              <a:rPr lang="en" sz="20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regression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 where the </a:t>
            </a:r>
            <a:r>
              <a:rPr lang="en" sz="20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dependent variable (DV)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lang="en" sz="20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categorical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1" name="Google Shape;381;p34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34"/>
          <p:cNvSpPr txBox="1"/>
          <p:nvPr/>
        </p:nvSpPr>
        <p:spPr>
          <a:xfrm>
            <a:off x="0" y="-352225"/>
            <a:ext cx="5914800" cy="7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FF0000"/>
                </a:solidFill>
              </a:rPr>
              <a:t>WHY LOGISTIC REGRESSION IS NEEDED？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1. The residuals cannot be normally distributed (as the OLS model assumes), since they can only take on one of several values for each combination of level of the Independent Variables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2. The OLS model makes nonsensical predictions, since the DV is not continuous - e.g., it may predict that someone does something more than ‘all the time’. Something like 1.3 doesn’t make sense in a binary response.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3. For nominal DVs, the coding is completely arbitrary.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For Ordinal Data, a linear regression may make sense if they are evenly spaced.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383" name="Google Shape;383;p34"/>
          <p:cNvSpPr txBox="1"/>
          <p:nvPr/>
        </p:nvSpPr>
        <p:spPr>
          <a:xfrm>
            <a:off x="6174075" y="401500"/>
            <a:ext cx="2731800" cy="24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00">
                <a:solidFill>
                  <a:srgbClr val="38761D"/>
                </a:solidFill>
                <a:latin typeface="Bree Serif"/>
                <a:ea typeface="Bree Serif"/>
                <a:cs typeface="Bree Serif"/>
                <a:sym typeface="Bree Serif"/>
              </a:rPr>
              <a:t>How to predict a categorical response?</a:t>
            </a:r>
            <a:endParaRPr sz="3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 txBox="1"/>
          <p:nvPr>
            <p:ph type="title"/>
          </p:nvPr>
        </p:nvSpPr>
        <p:spPr>
          <a:xfrm>
            <a:off x="104125" y="276825"/>
            <a:ext cx="55959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Assumptions for Logistic Regressions</a:t>
            </a:r>
            <a:endParaRPr/>
          </a:p>
        </p:txBody>
      </p:sp>
      <p:sp>
        <p:nvSpPr>
          <p:cNvPr id="389" name="Google Shape;389;p35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35"/>
          <p:cNvSpPr txBox="1"/>
          <p:nvPr/>
        </p:nvSpPr>
        <p:spPr>
          <a:xfrm>
            <a:off x="386775" y="1586975"/>
            <a:ext cx="5415000" cy="49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Don’t Need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Doesn’t need to be linear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Distribution doesn’t need to be normal 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Do Need: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Binary or ordinal data 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No multicollinearity in variables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Independent observations (no matched data)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Independent variables need to be linearly related to the log odds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Large sample size</a:t>
            </a:r>
            <a:endParaRPr sz="1800"/>
          </a:p>
        </p:txBody>
      </p:sp>
      <p:pic>
        <p:nvPicPr>
          <p:cNvPr id="391" name="Google Shape;3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625" y="2139225"/>
            <a:ext cx="550425" cy="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125" y="2559400"/>
            <a:ext cx="550425" cy="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875" y="3619525"/>
            <a:ext cx="550425" cy="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1450" y="3992850"/>
            <a:ext cx="550425" cy="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600" y="4543275"/>
            <a:ext cx="550425" cy="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925" y="6020150"/>
            <a:ext cx="550425" cy="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500" y="5561525"/>
            <a:ext cx="550425" cy="5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idx="4294967295" type="ctrTitle"/>
          </p:nvPr>
        </p:nvSpPr>
        <p:spPr>
          <a:xfrm>
            <a:off x="373400" y="1367304"/>
            <a:ext cx="7772400" cy="45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403" name="Google Shape;403;p36"/>
          <p:cNvSpPr txBox="1"/>
          <p:nvPr>
            <p:ph idx="4294967295" type="subTitle"/>
          </p:nvPr>
        </p:nvSpPr>
        <p:spPr>
          <a:xfrm>
            <a:off x="297525" y="320900"/>
            <a:ext cx="85836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 Formula: </a:t>
            </a:r>
            <a:endParaRPr b="1" sz="44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4" name="Google Shape;404;p36"/>
          <p:cNvSpPr txBox="1"/>
          <p:nvPr>
            <p:ph idx="12" type="sldNum"/>
          </p:nvPr>
        </p:nvSpPr>
        <p:spPr>
          <a:xfrm>
            <a:off x="4116400" y="6409833"/>
            <a:ext cx="9111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36"/>
          <p:cNvPicPr preferRelativeResize="0"/>
          <p:nvPr/>
        </p:nvPicPr>
        <p:blipFill rotWithShape="1">
          <a:blip r:embed="rId3">
            <a:alphaModFix/>
          </a:blip>
          <a:srcRect b="0" l="32364" r="31718" t="0"/>
          <a:stretch/>
        </p:blipFill>
        <p:spPr>
          <a:xfrm>
            <a:off x="673675" y="1156725"/>
            <a:ext cx="7248726" cy="28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6"/>
          <p:cNvPicPr preferRelativeResize="0"/>
          <p:nvPr/>
        </p:nvPicPr>
        <p:blipFill rotWithShape="1">
          <a:blip r:embed="rId4">
            <a:alphaModFix/>
          </a:blip>
          <a:srcRect b="11909" l="32363" r="31716" t="0"/>
          <a:stretch/>
        </p:blipFill>
        <p:spPr>
          <a:xfrm>
            <a:off x="673675" y="4043400"/>
            <a:ext cx="7248726" cy="23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"/>
          <p:cNvSpPr txBox="1"/>
          <p:nvPr>
            <p:ph type="title"/>
          </p:nvPr>
        </p:nvSpPr>
        <p:spPr>
          <a:xfrm>
            <a:off x="0" y="-178525"/>
            <a:ext cx="7824900" cy="13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Binary</a:t>
            </a:r>
            <a:endParaRPr/>
          </a:p>
        </p:txBody>
      </p:sp>
      <p:sp>
        <p:nvSpPr>
          <p:cNvPr id="412" name="Google Shape;412;p37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" name="Google Shape;413;p37"/>
          <p:cNvSpPr txBox="1"/>
          <p:nvPr/>
        </p:nvSpPr>
        <p:spPr>
          <a:xfrm>
            <a:off x="252900" y="1291275"/>
            <a:ext cx="5489400" cy="49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22222"/>
                </a:solidFill>
                <a:highlight>
                  <a:schemeClr val="lt1"/>
                </a:highlight>
              </a:rPr>
              <a:t>A binary logistic model is used to </a:t>
            </a:r>
            <a:r>
              <a:rPr b="1" lang="en" sz="2400">
                <a:solidFill>
                  <a:srgbClr val="222222"/>
                </a:solidFill>
                <a:highlight>
                  <a:schemeClr val="lt1"/>
                </a:highlight>
              </a:rPr>
              <a:t>estimate the probability of a binary response</a:t>
            </a:r>
            <a:r>
              <a:rPr lang="en" sz="2400">
                <a:solidFill>
                  <a:srgbClr val="222222"/>
                </a:solidFill>
                <a:highlight>
                  <a:schemeClr val="lt1"/>
                </a:highlight>
              </a:rPr>
              <a:t> based on one or more predictor (or independent) variables (features).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38"/>
          <p:cNvSpPr txBox="1"/>
          <p:nvPr/>
        </p:nvSpPr>
        <p:spPr>
          <a:xfrm>
            <a:off x="735000" y="1313450"/>
            <a:ext cx="7317000" cy="311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EFEFE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Case Study</a:t>
            </a:r>
            <a:r>
              <a:rPr lang="en" sz="4800">
                <a:solidFill>
                  <a:schemeClr val="dk1"/>
                </a:solidFill>
              </a:rPr>
              <a:t>: 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Using forum posts to predict a person’s personality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9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39"/>
          <p:cNvSpPr txBox="1"/>
          <p:nvPr>
            <p:ph idx="4294967295" type="body"/>
          </p:nvPr>
        </p:nvSpPr>
        <p:spPr>
          <a:xfrm>
            <a:off x="0" y="0"/>
            <a:ext cx="91440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rgbClr val="A64D79"/>
                </a:solidFill>
                <a:latin typeface="Bree Serif"/>
                <a:ea typeface="Bree Serif"/>
                <a:cs typeface="Bree Serif"/>
                <a:sym typeface="Bree Serif"/>
              </a:rPr>
              <a:t>WHAT IS MBTI ?</a:t>
            </a:r>
            <a:endParaRPr b="1" sz="2600">
              <a:solidFill>
                <a:srgbClr val="A64D79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426" name="Google Shape;426;p39"/>
          <p:cNvGrpSpPr/>
          <p:nvPr/>
        </p:nvGrpSpPr>
        <p:grpSpPr>
          <a:xfrm rot="10800000">
            <a:off x="1485915" y="3575154"/>
            <a:ext cx="1609462" cy="3314192"/>
            <a:chOff x="6545263" y="855663"/>
            <a:chExt cx="1469962" cy="2270150"/>
          </a:xfrm>
        </p:grpSpPr>
        <p:sp>
          <p:nvSpPr>
            <p:cNvPr id="427" name="Google Shape;427;p39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p39"/>
          <p:cNvSpPr txBox="1"/>
          <p:nvPr/>
        </p:nvSpPr>
        <p:spPr>
          <a:xfrm>
            <a:off x="14875" y="1097875"/>
            <a:ext cx="9144000" cy="56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The Myers Briggs Type Indicator (MBTI) is a personality classification system that divides individuals into 16 distinct personality types across 4 axis:</a:t>
            </a:r>
            <a:endParaRPr b="1" sz="2400"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155CC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· Introversion (I) – Extroversion (E)</a:t>
            </a:r>
            <a:endParaRPr b="1" sz="2400">
              <a:solidFill>
                <a:srgbClr val="1155CC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155CC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· Intuition (N) – Sensing (S)</a:t>
            </a:r>
            <a:endParaRPr b="1" sz="2400">
              <a:solidFill>
                <a:srgbClr val="1155CC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155CC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· Thinking (T) – Feeling (F)</a:t>
            </a:r>
            <a:endParaRPr b="1" sz="2400">
              <a:solidFill>
                <a:srgbClr val="1155CC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155CC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· Judging (J) – Perceiving (P)</a:t>
            </a:r>
            <a:endParaRPr b="1" sz="2400">
              <a:solidFill>
                <a:srgbClr val="1155CC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0"/>
          <p:cNvPicPr preferRelativeResize="0"/>
          <p:nvPr/>
        </p:nvPicPr>
        <p:blipFill rotWithShape="1">
          <a:blip r:embed="rId3">
            <a:alphaModFix/>
          </a:blip>
          <a:srcRect b="10114" l="0" r="0" t="25585"/>
          <a:stretch/>
        </p:blipFill>
        <p:spPr>
          <a:xfrm>
            <a:off x="880604" y="0"/>
            <a:ext cx="7089372" cy="6890847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0"/>
          <p:cNvSpPr txBox="1"/>
          <p:nvPr/>
        </p:nvSpPr>
        <p:spPr>
          <a:xfrm>
            <a:off x="223800" y="767325"/>
            <a:ext cx="863400" cy="5259300"/>
          </a:xfrm>
          <a:prstGeom prst="rect">
            <a:avLst/>
          </a:prstGeom>
          <a:solidFill>
            <a:srgbClr val="A5B0F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16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y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</a:t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41"/>
          <p:cNvSpPr txBox="1"/>
          <p:nvPr/>
        </p:nvSpPr>
        <p:spPr>
          <a:xfrm>
            <a:off x="95400" y="238450"/>
            <a:ext cx="6247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youtopiaproject.com</a:t>
            </a:r>
            <a:endParaRPr sz="3600"/>
          </a:p>
        </p:txBody>
      </p:sp>
      <p:pic>
        <p:nvPicPr>
          <p:cNvPr id="445" name="Google Shape;44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7425" y="1108250"/>
            <a:ext cx="10418851" cy="568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2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42"/>
          <p:cNvSpPr txBox="1"/>
          <p:nvPr/>
        </p:nvSpPr>
        <p:spPr>
          <a:xfrm>
            <a:off x="1050425" y="398675"/>
            <a:ext cx="48942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First axis     I VS. E</a:t>
            </a:r>
            <a:endParaRPr b="1"/>
          </a:p>
        </p:txBody>
      </p:sp>
      <p:sp>
        <p:nvSpPr>
          <p:cNvPr id="452" name="Google Shape;452;p42"/>
          <p:cNvSpPr txBox="1"/>
          <p:nvPr/>
        </p:nvSpPr>
        <p:spPr>
          <a:xfrm>
            <a:off x="297525" y="1335900"/>
            <a:ext cx="4314300" cy="5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4587"/>
                </a:solidFill>
                <a:latin typeface="Bree Serif"/>
                <a:ea typeface="Bree Serif"/>
                <a:cs typeface="Bree Serif"/>
                <a:sym typeface="Bree Serif"/>
              </a:rPr>
              <a:t>            </a:t>
            </a:r>
            <a:r>
              <a:rPr b="1" lang="en" sz="2400">
                <a:solidFill>
                  <a:srgbClr val="1C4587"/>
                </a:solidFill>
                <a:latin typeface="Bree Serif"/>
                <a:ea typeface="Bree Serif"/>
                <a:cs typeface="Bree Serif"/>
                <a:sym typeface="Bree Serif"/>
              </a:rPr>
              <a:t>Introverted      </a:t>
            </a:r>
            <a:r>
              <a:rPr b="1" lang="en" sz="1800">
                <a:solidFill>
                  <a:srgbClr val="1C4587"/>
                </a:solidFill>
                <a:latin typeface="Bree Serif"/>
                <a:ea typeface="Bree Serif"/>
                <a:cs typeface="Bree Serif"/>
                <a:sym typeface="Bree Serif"/>
              </a:rPr>
              <a:t>   </a:t>
            </a:r>
            <a:r>
              <a:rPr lang="en" sz="1800">
                <a:solidFill>
                  <a:srgbClr val="595959"/>
                </a:solidFill>
              </a:rPr>
              <a:t>                   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53" name="Google Shape;453;p42"/>
          <p:cNvSpPr txBox="1"/>
          <p:nvPr/>
        </p:nvSpPr>
        <p:spPr>
          <a:xfrm>
            <a:off x="4685950" y="1365575"/>
            <a:ext cx="4314300" cy="55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           </a:t>
            </a:r>
            <a:r>
              <a:rPr b="1" lang="en" sz="24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Extroverted</a:t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54" name="Google Shape;454;p42"/>
          <p:cNvSpPr txBox="1"/>
          <p:nvPr/>
        </p:nvSpPr>
        <p:spPr>
          <a:xfrm>
            <a:off x="3872850" y="220150"/>
            <a:ext cx="13983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r>
              <a:rPr lang="en" sz="60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v.s</a:t>
            </a:r>
            <a:endParaRPr sz="600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stock photo, hat, girl, mobile-phone, accessories, rings, tattoos, socializing, introvert, social-media, millennial, using-phone, checking-facebook, girls-with-tattoos, social-network, temporary-tattoos, facebook-on-mobile, hand-tattoos, millennial-life" id="455" name="Google Shape;4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50" y="2403475"/>
            <a:ext cx="4126250" cy="41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200" y="2383975"/>
            <a:ext cx="4388551" cy="41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43"/>
          <p:cNvSpPr txBox="1"/>
          <p:nvPr/>
        </p:nvSpPr>
        <p:spPr>
          <a:xfrm>
            <a:off x="357025" y="235050"/>
            <a:ext cx="8628300" cy="23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First Indicator </a:t>
            </a:r>
            <a:r>
              <a:rPr b="1" lang="en" sz="48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lang="en" sz="4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VS. </a:t>
            </a:r>
            <a:r>
              <a:rPr b="1" lang="en" sz="48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  <a:endParaRPr b="1" sz="480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63" name="Google Shape;463;p43"/>
          <p:cNvSpPr txBox="1"/>
          <p:nvPr/>
        </p:nvSpPr>
        <p:spPr>
          <a:xfrm>
            <a:off x="431425" y="1698675"/>
            <a:ext cx="7750500" cy="4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binary variable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431425" y="2778900"/>
            <a:ext cx="1666200" cy="22761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65" name="Google Shape;465;p43"/>
          <p:cNvSpPr txBox="1"/>
          <p:nvPr/>
        </p:nvSpPr>
        <p:spPr>
          <a:xfrm>
            <a:off x="1138075" y="3363325"/>
            <a:ext cx="2529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38761D"/>
                </a:solidFill>
              </a:rPr>
              <a:t>I</a:t>
            </a:r>
            <a:endParaRPr sz="8000">
              <a:solidFill>
                <a:srgbClr val="38761D"/>
              </a:solidFill>
            </a:endParaRPr>
          </a:p>
        </p:txBody>
      </p:sp>
      <p:sp>
        <p:nvSpPr>
          <p:cNvPr id="466" name="Google Shape;466;p43"/>
          <p:cNvSpPr txBox="1"/>
          <p:nvPr/>
        </p:nvSpPr>
        <p:spPr>
          <a:xfrm>
            <a:off x="2265525" y="3269700"/>
            <a:ext cx="56679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38761D"/>
                </a:solidFill>
              </a:rPr>
              <a:t>   </a:t>
            </a:r>
            <a:r>
              <a:rPr lang="en" sz="8000">
                <a:solidFill>
                  <a:srgbClr val="38761D"/>
                </a:solidFill>
              </a:rPr>
              <a:t>N   F    P</a:t>
            </a:r>
            <a:endParaRPr sz="8000">
              <a:solidFill>
                <a:srgbClr val="38761D"/>
              </a:solidFill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1138075" y="2441725"/>
            <a:ext cx="336000" cy="92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5B0FE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/>
          <p:nvPr>
            <p:ph type="title"/>
          </p:nvPr>
        </p:nvSpPr>
        <p:spPr>
          <a:xfrm>
            <a:off x="0" y="428450"/>
            <a:ext cx="39342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Question?</a:t>
            </a:r>
            <a:r>
              <a:rPr lang="en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5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6"/>
          <p:cNvSpPr txBox="1"/>
          <p:nvPr>
            <p:ph idx="1" type="body"/>
          </p:nvPr>
        </p:nvSpPr>
        <p:spPr>
          <a:xfrm>
            <a:off x="0" y="1366325"/>
            <a:ext cx="4446300" cy="20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We’ve learned how to model with a numeric response variable</a:t>
            </a:r>
            <a:endParaRPr sz="24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294" name="Google Shape;294;p26"/>
          <p:cNvSpPr txBox="1"/>
          <p:nvPr>
            <p:ph idx="2" type="body"/>
          </p:nvPr>
        </p:nvSpPr>
        <p:spPr>
          <a:xfrm>
            <a:off x="835350" y="3325250"/>
            <a:ext cx="25059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41B47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But, What if the response </a:t>
            </a:r>
            <a:endParaRPr sz="2400">
              <a:solidFill>
                <a:srgbClr val="741B47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741B47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variable (Y) iS NOT NUmeriC?</a:t>
            </a:r>
            <a:endParaRPr sz="1200">
              <a:solidFill>
                <a:srgbClr val="741B47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95" name="Google Shape;295;p26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" name="Google Shape;296;p26"/>
          <p:cNvPicPr preferRelativeResize="0"/>
          <p:nvPr/>
        </p:nvPicPr>
        <p:blipFill rotWithShape="1">
          <a:blip r:embed="rId3">
            <a:alphaModFix/>
          </a:blip>
          <a:srcRect b="19884" l="31950" r="14798" t="18168"/>
          <a:stretch/>
        </p:blipFill>
        <p:spPr>
          <a:xfrm>
            <a:off x="4351925" y="0"/>
            <a:ext cx="47920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4"/>
          <p:cNvSpPr/>
          <p:nvPr/>
        </p:nvSpPr>
        <p:spPr>
          <a:xfrm>
            <a:off x="5924902" y="830725"/>
            <a:ext cx="2762914" cy="5229058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4"/>
          <p:cNvSpPr/>
          <p:nvPr/>
        </p:nvSpPr>
        <p:spPr>
          <a:xfrm>
            <a:off x="6151125" y="1276400"/>
            <a:ext cx="2328300" cy="39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Which</a:t>
            </a:r>
            <a:r>
              <a:rPr b="1" lang="en" sz="1800">
                <a:solidFill>
                  <a:schemeClr val="dk1"/>
                </a:solidFill>
              </a:rPr>
              <a:t> words indicate a certain temperament/personality</a:t>
            </a:r>
            <a:r>
              <a:rPr b="1" lang="en" sz="1800"/>
              <a:t>???</a:t>
            </a:r>
            <a:endParaRPr b="1" sz="1800"/>
          </a:p>
        </p:txBody>
      </p:sp>
      <p:sp>
        <p:nvSpPr>
          <p:cNvPr id="474" name="Google Shape;474;p44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" name="Google Shape;475;p44"/>
          <p:cNvSpPr txBox="1"/>
          <p:nvPr>
            <p:ph idx="4294967295" type="body"/>
          </p:nvPr>
        </p:nvSpPr>
        <p:spPr>
          <a:xfrm>
            <a:off x="5875" y="99375"/>
            <a:ext cx="72738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Comfortaa"/>
                <a:ea typeface="Comfortaa"/>
                <a:cs typeface="Comfortaa"/>
                <a:sym typeface="Comfortaa"/>
              </a:rPr>
              <a:t>Do using certain words indicate Introverted/</a:t>
            </a:r>
            <a:r>
              <a:rPr b="1" lang="en" sz="3000">
                <a:latin typeface="Comfortaa"/>
                <a:ea typeface="Comfortaa"/>
                <a:cs typeface="Comfortaa"/>
                <a:sym typeface="Comfortaa"/>
              </a:rPr>
              <a:t>Extrovertedness</a:t>
            </a:r>
            <a:r>
              <a:rPr b="1" lang="en" sz="3000">
                <a:latin typeface="Comfortaa"/>
                <a:ea typeface="Comfortaa"/>
                <a:cs typeface="Comfortaa"/>
                <a:sym typeface="Comfortaa"/>
              </a:rPr>
              <a:t>?</a:t>
            </a:r>
            <a:endParaRPr b="1"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76" name="Google Shape;476;p44"/>
          <p:cNvSpPr txBox="1"/>
          <p:nvPr/>
        </p:nvSpPr>
        <p:spPr>
          <a:xfrm>
            <a:off x="476050" y="3626850"/>
            <a:ext cx="3609600" cy="26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17400"/>
            <a:ext cx="4552175" cy="37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3" name="Google Shape;483;p45"/>
          <p:cNvSpPr txBox="1"/>
          <p:nvPr/>
        </p:nvSpPr>
        <p:spPr>
          <a:xfrm>
            <a:off x="119025" y="130900"/>
            <a:ext cx="65901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MBTI Dataset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0097A7"/>
                </a:solidFill>
                <a:hlinkClick r:id="rId3"/>
              </a:rPr>
              <a:t>https://www.kaggle.com/datasnaek/mbti-type/data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5"/>
          <p:cNvSpPr txBox="1"/>
          <p:nvPr/>
        </p:nvSpPr>
        <p:spPr>
          <a:xfrm>
            <a:off x="371900" y="1454900"/>
            <a:ext cx="6709200" cy="4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5"/>
          <p:cNvSpPr txBox="1"/>
          <p:nvPr/>
        </p:nvSpPr>
        <p:spPr>
          <a:xfrm>
            <a:off x="524300" y="1607300"/>
            <a:ext cx="6709200" cy="4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45"/>
          <p:cNvPicPr preferRelativeResize="0"/>
          <p:nvPr/>
        </p:nvPicPr>
        <p:blipFill rotWithShape="1">
          <a:blip r:embed="rId4">
            <a:alphaModFix/>
          </a:blip>
          <a:srcRect b="0" l="19149" r="18739" t="29037"/>
          <a:stretch/>
        </p:blipFill>
        <p:spPr>
          <a:xfrm>
            <a:off x="223150" y="1068125"/>
            <a:ext cx="8256374" cy="57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46"/>
          <p:cNvSpPr txBox="1"/>
          <p:nvPr/>
        </p:nvSpPr>
        <p:spPr>
          <a:xfrm>
            <a:off x="342150" y="175550"/>
            <a:ext cx="81873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Do using certain words indicate a certain temperament?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 u="sng">
                <a:solidFill>
                  <a:schemeClr val="dk1"/>
                </a:solidFill>
              </a:rPr>
              <a:t>Procedure</a:t>
            </a:r>
            <a:endParaRPr b="1" sz="2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6"/>
          <p:cNvSpPr txBox="1"/>
          <p:nvPr/>
        </p:nvSpPr>
        <p:spPr>
          <a:xfrm>
            <a:off x="580175" y="1395400"/>
            <a:ext cx="7557300" cy="5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b="1" lang="en" sz="3000"/>
              <a:t>Clean data</a:t>
            </a:r>
            <a:endParaRPr b="1" sz="30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600"/>
              <a:buChar char="●"/>
            </a:pPr>
            <a:r>
              <a:rPr lang="en" sz="2600">
                <a:solidFill>
                  <a:srgbClr val="990000"/>
                </a:solidFill>
              </a:rPr>
              <a:t>Create a column for I vs. E (binary)</a:t>
            </a:r>
            <a:endParaRPr sz="2600">
              <a:solidFill>
                <a:srgbClr val="990000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b="1" lang="en" sz="3000"/>
              <a:t>Tokenize/vectorize dataset (bag of words)</a:t>
            </a:r>
            <a:endParaRPr b="1" sz="30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600"/>
              <a:buChar char="●"/>
            </a:pPr>
            <a:r>
              <a:rPr lang="en" sz="2600">
                <a:solidFill>
                  <a:srgbClr val="980000"/>
                </a:solidFill>
              </a:rPr>
              <a:t>Count words &amp; create giant matrix</a:t>
            </a:r>
            <a:endParaRPr sz="2600">
              <a:solidFill>
                <a:srgbClr val="980000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b="1" lang="en" sz="3000"/>
              <a:t>Run a logistic regression</a:t>
            </a:r>
            <a:endParaRPr b="1"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b="1" lang="en" sz="3000"/>
              <a:t>Summarize data</a:t>
            </a:r>
            <a:endParaRPr b="1"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9" name="Google Shape;499;p47"/>
          <p:cNvPicPr preferRelativeResize="0"/>
          <p:nvPr/>
        </p:nvPicPr>
        <p:blipFill rotWithShape="1">
          <a:blip r:embed="rId3">
            <a:alphaModFix/>
          </a:blip>
          <a:srcRect b="37468" l="0" r="36812" t="0"/>
          <a:stretch/>
        </p:blipFill>
        <p:spPr>
          <a:xfrm>
            <a:off x="-49275" y="0"/>
            <a:ext cx="91932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8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5" name="Google Shape;5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50" y="1019800"/>
            <a:ext cx="6913401" cy="56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8"/>
          <p:cNvSpPr txBox="1"/>
          <p:nvPr/>
        </p:nvSpPr>
        <p:spPr>
          <a:xfrm>
            <a:off x="1165600" y="198800"/>
            <a:ext cx="5204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Our Data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9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2" name="Google Shape;5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250" y="-125362"/>
            <a:ext cx="8782126" cy="71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0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8" name="Google Shape;5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14" y="672500"/>
            <a:ext cx="6683561" cy="61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0"/>
          <p:cNvSpPr txBox="1"/>
          <p:nvPr/>
        </p:nvSpPr>
        <p:spPr>
          <a:xfrm>
            <a:off x="172275" y="-41575"/>
            <a:ext cx="6957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Make Binary Column</a:t>
            </a:r>
            <a:endParaRPr sz="3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1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5" name="Google Shape;5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0975" y="1751675"/>
            <a:ext cx="10187951" cy="28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1"/>
          <p:cNvSpPr txBox="1"/>
          <p:nvPr/>
        </p:nvSpPr>
        <p:spPr>
          <a:xfrm>
            <a:off x="280100" y="409000"/>
            <a:ext cx="5204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Create Stopwords</a:t>
            </a:r>
            <a:endParaRPr sz="3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2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11400" y="1149825"/>
            <a:ext cx="11186224" cy="12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075" y="2506650"/>
            <a:ext cx="7244425" cy="38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2"/>
          <p:cNvSpPr txBox="1"/>
          <p:nvPr/>
        </p:nvSpPr>
        <p:spPr>
          <a:xfrm>
            <a:off x="307200" y="168975"/>
            <a:ext cx="5204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Count Vectorizer</a:t>
            </a:r>
            <a:endParaRPr sz="4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3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0" name="Google Shape;54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500" y="622150"/>
            <a:ext cx="9740449" cy="642142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3"/>
          <p:cNvSpPr txBox="1"/>
          <p:nvPr/>
        </p:nvSpPr>
        <p:spPr>
          <a:xfrm>
            <a:off x="126500" y="51500"/>
            <a:ext cx="79602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Initial Logistic Regression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/>
          <p:nvPr>
            <p:ph type="title"/>
          </p:nvPr>
        </p:nvSpPr>
        <p:spPr>
          <a:xfrm>
            <a:off x="224825" y="203300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0C343D"/>
                </a:solidFill>
              </a:rPr>
              <a:t>Outline:</a:t>
            </a:r>
            <a:endParaRPr sz="4100">
              <a:solidFill>
                <a:srgbClr val="0C343D"/>
              </a:solidFill>
            </a:endParaRPr>
          </a:p>
        </p:txBody>
      </p:sp>
      <p:sp>
        <p:nvSpPr>
          <p:cNvPr id="302" name="Google Shape;302;p27"/>
          <p:cNvSpPr txBox="1"/>
          <p:nvPr>
            <p:ph idx="1" type="body"/>
          </p:nvPr>
        </p:nvSpPr>
        <p:spPr>
          <a:xfrm>
            <a:off x="151575" y="1772167"/>
            <a:ext cx="5800200" cy="4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Font typeface="Bree Serif"/>
              <a:buChar char="❏"/>
            </a:pPr>
            <a:r>
              <a:rPr lang="en" sz="2200">
                <a:solidFill>
                  <a:srgbClr val="0000FF"/>
                </a:solidFill>
                <a:latin typeface="Bree Serif"/>
                <a:ea typeface="Bree Serif"/>
                <a:cs typeface="Bree Serif"/>
                <a:sym typeface="Bree Serif"/>
              </a:rPr>
              <a:t>Overview of Categorical </a:t>
            </a:r>
            <a:r>
              <a:rPr lang="en" sz="2200">
                <a:solidFill>
                  <a:srgbClr val="0000FF"/>
                </a:solidFill>
                <a:latin typeface="Bree Serif"/>
                <a:ea typeface="Bree Serif"/>
                <a:cs typeface="Bree Serif"/>
                <a:sym typeface="Bree Serif"/>
              </a:rPr>
              <a:t>Responses</a:t>
            </a:r>
            <a:endParaRPr sz="2200">
              <a:solidFill>
                <a:srgbClr val="00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Bree Serif"/>
              <a:buChar char="❏"/>
            </a:pPr>
            <a:r>
              <a:rPr lang="en" sz="2200">
                <a:solidFill>
                  <a:srgbClr val="0000FF"/>
                </a:solidFill>
                <a:latin typeface="Bree Serif"/>
                <a:ea typeface="Bree Serif"/>
                <a:cs typeface="Bree Serif"/>
                <a:sym typeface="Bree Serif"/>
              </a:rPr>
              <a:t>Case Study : Predicting personalities (binary)</a:t>
            </a:r>
            <a:endParaRPr sz="2200">
              <a:solidFill>
                <a:srgbClr val="00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03" name="Google Shape;303;p27"/>
          <p:cNvSpPr txBox="1"/>
          <p:nvPr>
            <p:ph idx="12" type="sldNum"/>
          </p:nvPr>
        </p:nvSpPr>
        <p:spPr>
          <a:xfrm>
            <a:off x="8808000" y="294437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6175" y="130150"/>
            <a:ext cx="11656350" cy="65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2124" y="0"/>
            <a:ext cx="10985500" cy="714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5"/>
          <p:cNvPicPr preferRelativeResize="0"/>
          <p:nvPr/>
        </p:nvPicPr>
        <p:blipFill rotWithShape="1">
          <a:blip r:embed="rId4">
            <a:alphaModFix/>
          </a:blip>
          <a:srcRect b="0" l="9884" r="65115" t="0"/>
          <a:stretch/>
        </p:blipFill>
        <p:spPr>
          <a:xfrm>
            <a:off x="5295025" y="1324100"/>
            <a:ext cx="3306699" cy="19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6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56"/>
          <p:cNvSpPr txBox="1"/>
          <p:nvPr>
            <p:ph idx="4294967295" type="body"/>
          </p:nvPr>
        </p:nvSpPr>
        <p:spPr>
          <a:xfrm>
            <a:off x="558775" y="258850"/>
            <a:ext cx="8191800" cy="27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</a:t>
            </a:r>
            <a:r>
              <a:rPr b="1"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words indicate a certain    temperament/personality???</a:t>
            </a:r>
            <a:endParaRPr b="1" sz="3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0" name="Google Shape;560;p56"/>
          <p:cNvSpPr txBox="1"/>
          <p:nvPr/>
        </p:nvSpPr>
        <p:spPr>
          <a:xfrm>
            <a:off x="476050" y="3626850"/>
            <a:ext cx="3609600" cy="26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6" name="Google Shape;5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6000" y="1698674"/>
            <a:ext cx="10045551" cy="31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7"/>
          <p:cNvSpPr txBox="1"/>
          <p:nvPr/>
        </p:nvSpPr>
        <p:spPr>
          <a:xfrm>
            <a:off x="0" y="295700"/>
            <a:ext cx="83268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Using Recursive Feature Selection with Cross Validation</a:t>
            </a:r>
            <a:endParaRPr sz="3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3" name="Google Shape;5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0125" y="50300"/>
            <a:ext cx="9198951" cy="64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9"/>
          <p:cNvSpPr txBox="1"/>
          <p:nvPr>
            <p:ph type="title"/>
          </p:nvPr>
        </p:nvSpPr>
        <p:spPr>
          <a:xfrm>
            <a:off x="30400" y="212375"/>
            <a:ext cx="90672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RFECV (Recursive Feature Elimination Cross Validation) 1000 Words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0" name="Google Shape;58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5175" y="1210775"/>
            <a:ext cx="12779099" cy="56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0"/>
          <p:cNvSpPr txBox="1"/>
          <p:nvPr>
            <p:ph type="title"/>
          </p:nvPr>
        </p:nvSpPr>
        <p:spPr>
          <a:xfrm>
            <a:off x="311700" y="1361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RFECV scores and feature names</a:t>
            </a:r>
            <a:endParaRPr sz="3600"/>
          </a:p>
        </p:txBody>
      </p:sp>
      <p:sp>
        <p:nvSpPr>
          <p:cNvPr id="586" name="Google Shape;586;p6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8" name="Google Shape;5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356"/>
            <a:ext cx="10395400" cy="6162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1"/>
          <p:cNvSpPr txBox="1"/>
          <p:nvPr>
            <p:ph type="title"/>
          </p:nvPr>
        </p:nvSpPr>
        <p:spPr>
          <a:xfrm>
            <a:off x="235500" y="212375"/>
            <a:ext cx="21732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</a:t>
            </a:r>
            <a:endParaRPr/>
          </a:p>
        </p:txBody>
      </p:sp>
      <p:sp>
        <p:nvSpPr>
          <p:cNvPr id="594" name="Google Shape;594;p61"/>
          <p:cNvSpPr txBox="1"/>
          <p:nvPr>
            <p:ph idx="1" type="body"/>
          </p:nvPr>
        </p:nvSpPr>
        <p:spPr>
          <a:xfrm>
            <a:off x="1530900" y="982750"/>
            <a:ext cx="24711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Introverted Words</a:t>
            </a:r>
            <a:endParaRPr/>
          </a:p>
        </p:txBody>
      </p:sp>
      <p:sp>
        <p:nvSpPr>
          <p:cNvPr id="595" name="Google Shape;595;p6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61"/>
          <p:cNvSpPr txBox="1"/>
          <p:nvPr>
            <p:ph idx="1" type="body"/>
          </p:nvPr>
        </p:nvSpPr>
        <p:spPr>
          <a:xfrm>
            <a:off x="4782475" y="943625"/>
            <a:ext cx="24711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Extroverted </a:t>
            </a:r>
            <a:r>
              <a:rPr lang="en"/>
              <a:t>Words</a:t>
            </a:r>
            <a:endParaRPr/>
          </a:p>
        </p:txBody>
      </p:sp>
      <p:pic>
        <p:nvPicPr>
          <p:cNvPr id="597" name="Google Shape;5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250" y="1471925"/>
            <a:ext cx="2711875" cy="53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0400" y="1603825"/>
            <a:ext cx="2651972" cy="52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1"/>
          <p:cNvSpPr txBox="1"/>
          <p:nvPr/>
        </p:nvSpPr>
        <p:spPr>
          <a:xfrm>
            <a:off x="4346250" y="267125"/>
            <a:ext cx="46749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 used in posts can be used to predict temperament (at least introverted/extrovertedness)</a:t>
            </a:r>
            <a:endParaRPr/>
          </a:p>
        </p:txBody>
      </p:sp>
      <p:sp>
        <p:nvSpPr>
          <p:cNvPr id="600" name="Google Shape;600;p61"/>
          <p:cNvSpPr txBox="1"/>
          <p:nvPr/>
        </p:nvSpPr>
        <p:spPr>
          <a:xfrm>
            <a:off x="159300" y="3319975"/>
            <a:ext cx="11328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Top 15</a:t>
            </a:r>
            <a:endParaRPr sz="2400"/>
          </a:p>
        </p:txBody>
      </p:sp>
      <p:pic>
        <p:nvPicPr>
          <p:cNvPr id="601" name="Google Shape;60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4500" y="169675"/>
            <a:ext cx="1585625" cy="549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2"/>
          <p:cNvSpPr txBox="1"/>
          <p:nvPr>
            <p:ph type="title"/>
          </p:nvPr>
        </p:nvSpPr>
        <p:spPr>
          <a:xfrm>
            <a:off x="311700" y="440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Next Steps</a:t>
            </a:r>
            <a:endParaRPr sz="3600"/>
          </a:p>
        </p:txBody>
      </p:sp>
      <p:sp>
        <p:nvSpPr>
          <p:cNvPr id="607" name="Google Shape;607;p6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Reduction of variables using </a:t>
            </a:r>
            <a:r>
              <a:rPr lang="en"/>
              <a:t>lemmatization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using ngrams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performance of other models/classifiers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 at each other axis N/S, F/T, J/P</a:t>
            </a:r>
            <a:endParaRPr/>
          </a:p>
        </p:txBody>
      </p:sp>
      <p:sp>
        <p:nvSpPr>
          <p:cNvPr id="608" name="Google Shape;608;p6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3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63"/>
          <p:cNvSpPr txBox="1"/>
          <p:nvPr/>
        </p:nvSpPr>
        <p:spPr>
          <a:xfrm>
            <a:off x="386775" y="458200"/>
            <a:ext cx="7884600" cy="6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References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hlinkClick r:id="rId3"/>
              </a:rPr>
              <a:t>https://en.wikipedia.org/wiki/Ordinal_regression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Ordinal Responses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Maybe an example? Which factor effects quality most? (Highest correlation) (</a:t>
            </a:r>
            <a:r>
              <a:rPr lang="en" sz="1800" u="sng">
                <a:solidFill>
                  <a:srgbClr val="0097A7"/>
                </a:solidFill>
                <a:hlinkClick r:id="rId4"/>
              </a:rPr>
              <a:t>https://www.kaggle.com/uciml/red-wine-quality-cortez-et-al-2009</a:t>
            </a:r>
            <a:r>
              <a:rPr lang="en" sz="1800">
                <a:solidFill>
                  <a:srgbClr val="595959"/>
                </a:solidFill>
              </a:rPr>
              <a:t>)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hlinkClick r:id="rId5"/>
              </a:rPr>
              <a:t>https://en.wikipedia.org/wiki/Ordered_logit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Example of ordered regression problems: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hlinkClick r:id="rId6"/>
              </a:rPr>
              <a:t>https://stats.idre.ucla.edu/r/dae/ordinal-logistic-regression/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In SPSS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https://www.ibm.com/support/knowledgecenter/en/SSLVMB_22.0.0/com.ibm.spss.statistics.help/spss/categories/idh_catr.htm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General information on categorical data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hlinkClick r:id="rId7"/>
              </a:rPr>
              <a:t>http://www.ucd.ie/statdept/classpages/categorical_data_analysis/cda1.pdf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/>
          <p:nvPr>
            <p:ph type="ctrTitle"/>
          </p:nvPr>
        </p:nvSpPr>
        <p:spPr>
          <a:xfrm>
            <a:off x="953550" y="313400"/>
            <a:ext cx="5174700" cy="1239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Categorical Data &amp; Reponses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8"/>
          <p:cNvSpPr txBox="1"/>
          <p:nvPr>
            <p:ph idx="1" type="subTitle"/>
          </p:nvPr>
        </p:nvSpPr>
        <p:spPr>
          <a:xfrm>
            <a:off x="953550" y="885451"/>
            <a:ext cx="5952900" cy="5565900"/>
          </a:xfrm>
          <a:prstGeom prst="rect">
            <a:avLst/>
          </a:prstGeom>
          <a:effectLst>
            <a:outerShdw blurRad="71438" rotWithShape="0" algn="bl" dir="3660000" dist="28575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a categorical response?</a:t>
            </a:r>
            <a:endParaRPr b="1" i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Response data that is measured by categories instead of continuously.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Also called: Qualitative (vs. Quantitative),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Qualitative: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Color of a sample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Texture of a surface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Aroma of a reaction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Quantitative: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Mass of a sample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Length of a piece of wire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Molecules in a mole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for R, SAS, &amp; Python</a:t>
            </a:r>
            <a:endParaRPr/>
          </a:p>
        </p:txBody>
      </p:sp>
      <p:sp>
        <p:nvSpPr>
          <p:cNvPr id="620" name="Google Shape;620;p64"/>
          <p:cNvSpPr txBox="1"/>
          <p:nvPr>
            <p:ph idx="1" type="body"/>
          </p:nvPr>
        </p:nvSpPr>
        <p:spPr>
          <a:xfrm>
            <a:off x="311700" y="1180725"/>
            <a:ext cx="8520600" cy="56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https://www.analyticsvidhya.com/blog/2015/08/comprehensive-guide-regression/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 tutorial on running a logistic regression: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https://www.r-bloggers.com/how-to-perform-a-logistic-regression-in-r/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 tutorial on building  a logistic regression from scratch: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https://www.analyticsvidhya.com/blog/2015/10/basics-logistic-regression/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Python walkthrough: </a:t>
            </a:r>
            <a:r>
              <a:rPr lang="en" u="sng">
                <a:solidFill>
                  <a:schemeClr val="accent5"/>
                </a:solidFill>
                <a:hlinkClick r:id="rId6"/>
              </a:rPr>
              <a:t>https://towardsdatascience.com/logistic-regression-using-python-sklearn-numpy-mnist-handwriting-recognition-matplotlib-a6b31e2b166a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https://towardsdatascience.com/building-a-logistic-regression-in-python-step-by-step-becd4d56c9c8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SAS example: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http://support.sas.com/documentation/cdl/en/statug/63962/HTML/default/viewer.htm#statug_logistic_sect060.htm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Recursive Feature Selection with Cross Validation example in Python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http://scikit-learn.org/stable/auto_examples/feature_selection/plot_rfe_with_cross_validation.html#sphx-glr-auto-examples-feature-selection-plot-rfe-with-cross-validation-py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Changing order of dataframes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#https://stackoverflow.com/questions/13148429/how-to-change-the-order-of-dataframe-columns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5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626" name="Google Shape;626;p65"/>
          <p:cNvSpPr txBox="1"/>
          <p:nvPr>
            <p:ph idx="1" type="body"/>
          </p:nvPr>
        </p:nvSpPr>
        <p:spPr>
          <a:xfrm>
            <a:off x="457200" y="2209800"/>
            <a:ext cx="5138700" cy="42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6463BD"/>
                </a:solidFill>
                <a:hlinkClick r:id="rId3"/>
              </a:rPr>
              <a:t>SlidesCarnival</a:t>
            </a:r>
            <a:endParaRPr sz="2400">
              <a:solidFill>
                <a:srgbClr val="6463BD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sz="2400"/>
              <a:t>Photographs by </a:t>
            </a:r>
            <a:r>
              <a:rPr lang="en" sz="2400" u="sng">
                <a:solidFill>
                  <a:srgbClr val="6463BD"/>
                </a:solidFill>
                <a:hlinkClick r:id="rId4"/>
              </a:rPr>
              <a:t>Unsplash</a:t>
            </a:r>
            <a:endParaRPr sz="2400">
              <a:solidFill>
                <a:srgbClr val="6463BD"/>
              </a:solidFill>
            </a:endParaRPr>
          </a:p>
        </p:txBody>
      </p:sp>
      <p:sp>
        <p:nvSpPr>
          <p:cNvPr id="627" name="Google Shape;627;p65"/>
          <p:cNvSpPr txBox="1"/>
          <p:nvPr>
            <p:ph idx="12" type="sldNum"/>
          </p:nvPr>
        </p:nvSpPr>
        <p:spPr>
          <a:xfrm>
            <a:off x="8808000" y="294437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6"/>
          <p:cNvSpPr txBox="1"/>
          <p:nvPr>
            <p:ph idx="4294967295" type="subTitle"/>
          </p:nvPr>
        </p:nvSpPr>
        <p:spPr>
          <a:xfrm>
            <a:off x="0" y="252655"/>
            <a:ext cx="4758900" cy="16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rgbClr val="1C4587"/>
                </a:solidFill>
                <a:latin typeface="Miriam Libre"/>
                <a:ea typeface="Miriam Libre"/>
                <a:cs typeface="Miriam Libre"/>
                <a:sym typeface="Miriam Libre"/>
              </a:rPr>
              <a:t>Thank you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/>
          </a:p>
        </p:txBody>
      </p:sp>
      <p:sp>
        <p:nvSpPr>
          <p:cNvPr id="633" name="Google Shape;633;p66"/>
          <p:cNvSpPr txBox="1"/>
          <p:nvPr>
            <p:ph idx="4294967295" type="body"/>
          </p:nvPr>
        </p:nvSpPr>
        <p:spPr>
          <a:xfrm>
            <a:off x="25000" y="3783975"/>
            <a:ext cx="4501200" cy="29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robertnakano@gmail.com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afsanehkhani35@gmail.com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joannewangziyi@gmail.com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Link to code and slides: </a:t>
            </a: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https://github.com/bobbyinfj/projects/tree/master/510%20Project-%20Categorical%20Response</a:t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6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5" name="Google Shape;63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388" y="1724225"/>
            <a:ext cx="2677725" cy="22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6"/>
          <p:cNvPicPr preferRelativeResize="0"/>
          <p:nvPr/>
        </p:nvPicPr>
        <p:blipFill rotWithShape="1">
          <a:blip r:embed="rId6">
            <a:alphaModFix/>
          </a:blip>
          <a:srcRect b="0" l="24110" r="0" t="0"/>
          <a:stretch/>
        </p:blipFill>
        <p:spPr>
          <a:xfrm>
            <a:off x="4526200" y="0"/>
            <a:ext cx="4683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/>
          <p:nvPr>
            <p:ph idx="1" type="body"/>
          </p:nvPr>
        </p:nvSpPr>
        <p:spPr>
          <a:xfrm>
            <a:off x="0" y="2094100"/>
            <a:ext cx="2411700" cy="30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sz="3000">
                <a:solidFill>
                  <a:srgbClr val="990000"/>
                </a:solidFill>
                <a:latin typeface="Pacifico"/>
                <a:ea typeface="Pacifico"/>
                <a:cs typeface="Pacifico"/>
                <a:sym typeface="Pacifico"/>
              </a:rPr>
              <a:t>Types of Categorical Responses</a:t>
            </a:r>
            <a:endParaRPr i="0" sz="3000">
              <a:solidFill>
                <a:srgbClr val="99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/>
          </a:p>
        </p:txBody>
      </p:sp>
      <p:sp>
        <p:nvSpPr>
          <p:cNvPr id="315" name="Google Shape;315;p29"/>
          <p:cNvSpPr txBox="1"/>
          <p:nvPr>
            <p:ph idx="12" type="sldNum"/>
          </p:nvPr>
        </p:nvSpPr>
        <p:spPr>
          <a:xfrm>
            <a:off x="4116400" y="6410000"/>
            <a:ext cx="9111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29"/>
          <p:cNvSpPr txBox="1"/>
          <p:nvPr/>
        </p:nvSpPr>
        <p:spPr>
          <a:xfrm>
            <a:off x="2411700" y="0"/>
            <a:ext cx="42981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Binary: </a:t>
            </a:r>
            <a:r>
              <a:rPr b="1" lang="en" sz="1200"/>
              <a:t>1 or 0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response variable is one of two things.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Smoker or Non-smoker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Netflix Thumbs up or Thumbs down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People who dance in front of the mirror or people who don’t dance in front of the mirror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9"/>
          <p:cNvSpPr txBox="1"/>
          <p:nvPr/>
        </p:nvSpPr>
        <p:spPr>
          <a:xfrm>
            <a:off x="6817575" y="4416600"/>
            <a:ext cx="23265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/>
          <p:nvPr>
            <p:ph idx="4294967295" type="ctrTitle"/>
          </p:nvPr>
        </p:nvSpPr>
        <p:spPr>
          <a:xfrm>
            <a:off x="454550" y="2111133"/>
            <a:ext cx="2229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BIG </a:t>
            </a:r>
            <a:r>
              <a:rPr lang="en" sz="3600"/>
              <a:t>CONCEPT</a:t>
            </a:r>
            <a:endParaRPr sz="3600"/>
          </a:p>
        </p:txBody>
      </p:sp>
      <p:grpSp>
        <p:nvGrpSpPr>
          <p:cNvPr id="323" name="Google Shape;323;p30"/>
          <p:cNvGrpSpPr/>
          <p:nvPr/>
        </p:nvGrpSpPr>
        <p:grpSpPr>
          <a:xfrm>
            <a:off x="4989430" y="640064"/>
            <a:ext cx="2688023" cy="3583979"/>
            <a:chOff x="6643075" y="3664250"/>
            <a:chExt cx="407950" cy="407975"/>
          </a:xfrm>
        </p:grpSpPr>
        <p:sp>
          <p:nvSpPr>
            <p:cNvPr id="324" name="Google Shape;324;p30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30"/>
          <p:cNvGrpSpPr/>
          <p:nvPr/>
        </p:nvGrpSpPr>
        <p:grpSpPr>
          <a:xfrm rot="-777292">
            <a:off x="4824925" y="4696038"/>
            <a:ext cx="1117495" cy="1464105"/>
            <a:chOff x="576250" y="4319400"/>
            <a:chExt cx="442075" cy="442050"/>
          </a:xfrm>
        </p:grpSpPr>
        <p:sp>
          <p:nvSpPr>
            <p:cNvPr id="327" name="Google Shape;327;p30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30"/>
          <p:cNvSpPr/>
          <p:nvPr/>
        </p:nvSpPr>
        <p:spPr>
          <a:xfrm>
            <a:off x="4346385" y="1468036"/>
            <a:ext cx="420148" cy="53490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0"/>
          <p:cNvSpPr/>
          <p:nvPr/>
        </p:nvSpPr>
        <p:spPr>
          <a:xfrm rot="3185319">
            <a:off x="7058279" y="4253779"/>
            <a:ext cx="751494" cy="71755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0"/>
          <p:cNvSpPr/>
          <p:nvPr/>
        </p:nvSpPr>
        <p:spPr>
          <a:xfrm>
            <a:off x="7619694" y="3743004"/>
            <a:ext cx="255471" cy="325401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"/>
          <p:cNvSpPr/>
          <p:nvPr/>
        </p:nvSpPr>
        <p:spPr>
          <a:xfrm rot="1650166">
            <a:off x="4048891" y="3086268"/>
            <a:ext cx="268229" cy="31573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30"/>
          <p:cNvSpPr txBox="1"/>
          <p:nvPr/>
        </p:nvSpPr>
        <p:spPr>
          <a:xfrm>
            <a:off x="2829425" y="0"/>
            <a:ext cx="63144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en" sz="2400">
                <a:solidFill>
                  <a:schemeClr val="dk1"/>
                </a:solidFill>
              </a:rPr>
              <a:t>If a variable is not binary, it is Polytomous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0"/>
          <p:cNvSpPr txBox="1"/>
          <p:nvPr/>
        </p:nvSpPr>
        <p:spPr>
          <a:xfrm>
            <a:off x="3238025" y="458100"/>
            <a:ext cx="5497200" cy="11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Lobster"/>
                <a:ea typeface="Lobster"/>
                <a:cs typeface="Lobster"/>
                <a:sym typeface="Lobster"/>
              </a:rPr>
              <a:t>Polytomous (more than 1 outcome)</a:t>
            </a:r>
            <a:endParaRPr sz="24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0"/>
          <p:cNvSpPr txBox="1"/>
          <p:nvPr/>
        </p:nvSpPr>
        <p:spPr>
          <a:xfrm>
            <a:off x="2829425" y="887100"/>
            <a:ext cx="6314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en" sz="2400">
                <a:solidFill>
                  <a:schemeClr val="dk1"/>
                </a:solidFill>
              </a:rPr>
              <a:t>Type of Polytomous: Categorical Responses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0"/>
          <p:cNvSpPr txBox="1"/>
          <p:nvPr/>
        </p:nvSpPr>
        <p:spPr>
          <a:xfrm>
            <a:off x="3435725" y="3554300"/>
            <a:ext cx="5160300" cy="3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0"/>
          <p:cNvSpPr txBox="1"/>
          <p:nvPr/>
        </p:nvSpPr>
        <p:spPr>
          <a:xfrm>
            <a:off x="3111875" y="1721900"/>
            <a:ext cx="5749500" cy="420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Ordinal: On an ordered spectrum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Multiple Categories that can be ordered.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EXAMPLES: 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E.g. How much do you like Dr. Ath’s class?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(1 - 4)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It’s pretty good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I love it!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Would leave my spouse to take it 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Even better than Game of Thrones 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Interval: numerical distance between data points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>
            <p:ph idx="1" type="body"/>
          </p:nvPr>
        </p:nvSpPr>
        <p:spPr>
          <a:xfrm>
            <a:off x="389825" y="1587175"/>
            <a:ext cx="5565600" cy="49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Alegreya"/>
                <a:ea typeface="Alegreya"/>
                <a:cs typeface="Alegreya"/>
                <a:sym typeface="Alegreya"/>
              </a:rPr>
              <a:t>Nominal  categorical responses have no order (unlike ordinal)</a:t>
            </a:r>
            <a:endParaRPr sz="24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Worst Television Show?</a:t>
            </a:r>
            <a:endParaRPr b="1" sz="24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iZombie, Santa Clarita Diet, Ironfist</a:t>
            </a:r>
            <a:endParaRPr sz="20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Who is your favorite singer?</a:t>
            </a:r>
            <a:endParaRPr b="1" sz="24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Taylor Swift, The Biebs, Beyonce, Shakira, Robert Nakano</a:t>
            </a:r>
            <a:endParaRPr sz="20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Favorite Dessert?</a:t>
            </a:r>
            <a:br>
              <a:rPr lang="en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Tiramisu, </a:t>
            </a:r>
            <a:r>
              <a:rPr lang="en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Chocolate Souffle, Beef jerky, Froyo!</a:t>
            </a:r>
            <a:endParaRPr sz="20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1"/>
          <p:cNvSpPr txBox="1"/>
          <p:nvPr>
            <p:ph type="title"/>
          </p:nvPr>
        </p:nvSpPr>
        <p:spPr>
          <a:xfrm>
            <a:off x="457200" y="267175"/>
            <a:ext cx="6252600" cy="116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Categorical Responses: Nominal </a:t>
            </a:r>
            <a:endParaRPr/>
          </a:p>
        </p:txBody>
      </p:sp>
      <p:sp>
        <p:nvSpPr>
          <p:cNvPr id="347" name="Google Shape;347;p31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/>
          <p:nvPr>
            <p:ph idx="4294967295" type="title"/>
          </p:nvPr>
        </p:nvSpPr>
        <p:spPr>
          <a:xfrm>
            <a:off x="184000" y="517650"/>
            <a:ext cx="4217400" cy="39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500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HOW DO YOU predict  A Categorical Response?</a:t>
            </a:r>
            <a:endParaRPr b="1" sz="6500">
              <a:solidFill>
                <a:srgbClr val="98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3" name="Google Shape;353;p32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 txBox="1"/>
          <p:nvPr>
            <p:ph idx="4294967295" type="ctrTitle"/>
          </p:nvPr>
        </p:nvSpPr>
        <p:spPr>
          <a:xfrm>
            <a:off x="3195575" y="438775"/>
            <a:ext cx="4905600" cy="45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359" name="Google Shape;359;p33"/>
          <p:cNvSpPr txBox="1"/>
          <p:nvPr>
            <p:ph idx="4294967295" type="ctrTitle"/>
          </p:nvPr>
        </p:nvSpPr>
        <p:spPr>
          <a:xfrm>
            <a:off x="3552600" y="2616596"/>
            <a:ext cx="4905600" cy="11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360" name="Google Shape;360;p33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1" name="Google Shape;361;p33"/>
          <p:cNvGrpSpPr/>
          <p:nvPr/>
        </p:nvGrpSpPr>
        <p:grpSpPr>
          <a:xfrm flipH="1">
            <a:off x="125036" y="3910002"/>
            <a:ext cx="2792552" cy="2961863"/>
            <a:chOff x="9925050" y="4203700"/>
            <a:chExt cx="2267050" cy="1803375"/>
          </a:xfrm>
        </p:grpSpPr>
        <p:sp>
          <p:nvSpPr>
            <p:cNvPr id="362" name="Google Shape;362;p33"/>
            <p:cNvSpPr/>
            <p:nvPr/>
          </p:nvSpPr>
          <p:spPr>
            <a:xfrm>
              <a:off x="11336338" y="4922838"/>
              <a:ext cx="139800" cy="119100"/>
            </a:xfrm>
            <a:custGeom>
              <a:rect b="b" l="l" r="r" t="t"/>
              <a:pathLst>
                <a:path extrusionOk="0" h="120000" w="12000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11137900" y="4498975"/>
              <a:ext cx="1054200" cy="1508100"/>
            </a:xfrm>
            <a:custGeom>
              <a:rect b="b" l="l" r="r" t="t"/>
              <a:pathLst>
                <a:path extrusionOk="0" h="120000" w="12000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9925050" y="4203700"/>
              <a:ext cx="1133400" cy="1073100"/>
            </a:xfrm>
            <a:custGeom>
              <a:rect b="b" l="l" r="r" t="t"/>
              <a:pathLst>
                <a:path extrusionOk="0" h="120000" w="12000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10421938" y="4832350"/>
              <a:ext cx="139800" cy="270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10421938" y="4875213"/>
              <a:ext cx="139800" cy="207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10442575" y="4913313"/>
              <a:ext cx="96900" cy="25500"/>
            </a:xfrm>
            <a:custGeom>
              <a:rect b="b" l="l" r="r" t="t"/>
              <a:pathLst>
                <a:path extrusionOk="0" h="120000" w="12000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10480675" y="4333875"/>
              <a:ext cx="22200" cy="90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10679113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10229850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10282238" y="4402138"/>
              <a:ext cx="81000" cy="81000"/>
            </a:xfrm>
            <a:custGeom>
              <a:rect b="b" l="l" r="r" t="t"/>
              <a:pathLst>
                <a:path extrusionOk="0" h="120000" w="12000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10620375" y="4402138"/>
              <a:ext cx="79500" cy="81000"/>
            </a:xfrm>
            <a:custGeom>
              <a:rect b="b" l="l" r="r" t="t"/>
              <a:pathLst>
                <a:path extrusionOk="0" h="120000" w="12000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10347325" y="4478338"/>
              <a:ext cx="288900" cy="331800"/>
            </a:xfrm>
            <a:custGeom>
              <a:rect b="b" l="l" r="r" t="t"/>
              <a:pathLst>
                <a:path extrusionOk="0" h="120000" w="12000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" name="Google Shape;374;p33"/>
          <p:cNvSpPr txBox="1"/>
          <p:nvPr/>
        </p:nvSpPr>
        <p:spPr>
          <a:xfrm>
            <a:off x="297525" y="592075"/>
            <a:ext cx="2620200" cy="23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741B47"/>
                </a:solidFill>
                <a:latin typeface="Bree Serif"/>
                <a:ea typeface="Bree Serif"/>
                <a:cs typeface="Bree Serif"/>
                <a:sym typeface="Bree Serif"/>
              </a:rPr>
              <a:t>Linear </a:t>
            </a:r>
            <a:r>
              <a:rPr lang="en" sz="3600">
                <a:solidFill>
                  <a:srgbClr val="741B47"/>
                </a:solidFill>
                <a:latin typeface="Bree Serif"/>
                <a:ea typeface="Bree Serif"/>
                <a:cs typeface="Bree Serif"/>
                <a:sym typeface="Bree Serif"/>
              </a:rPr>
              <a:t>or Logistic Regression </a:t>
            </a:r>
            <a:r>
              <a:rPr lang="en" sz="3600">
                <a:solidFill>
                  <a:srgbClr val="741B47"/>
                </a:solidFill>
                <a:latin typeface="Bree Serif"/>
                <a:ea typeface="Bree Serif"/>
                <a:cs typeface="Bree Serif"/>
                <a:sym typeface="Bree Serif"/>
              </a:rPr>
              <a:t>Model?</a:t>
            </a:r>
            <a:endParaRPr sz="3600">
              <a:solidFill>
                <a:srgbClr val="741B4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75" name="Google Shape;3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600" y="0"/>
            <a:ext cx="62264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